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7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8686D-FC14-4E6A-BB89-95103D8BD102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D46D-0FC6-43B8-A43D-79054FE6D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7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8A419-7D63-4D04-9E47-7050011B02B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7173416" cy="155447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alt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Л.И.Бобровник</a:t>
            </a:r>
            <a:r>
              <a:rPr lang="ru-RU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кандидат педагогических наук, доцент кафедры психолого-педагогического сопровождения образования 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ГУО «Гродненский областной институт развития образования»</a:t>
            </a:r>
            <a:endParaRPr lang="en-US" alt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14554"/>
            <a:ext cx="8568951" cy="36627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методы организации по формированию и обеспечению осведомленности работников </a:t>
            </a:r>
            <a:r>
              <a:rPr lang="ru-RU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3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приоритетного направления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правовое регулирование вопроса, касающегося ответственности за информационное обеспечение. </a:t>
            </a: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противном случае велика вероятность того, что информация, направляемая в управленческую структуру, будет искажена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от д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остоверности, своевременности и полноты информации зависит качество принимаемых решений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эти акты должны также предусматривать конкретную жесткую ответственность за качество предоставляемой информации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мер позволит существенно повысить уровень информационного обеспечения и управляющего воздействия.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60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 lnSpcReduction="20000"/>
          </a:bodyPr>
          <a:lstStyle/>
          <a:p>
            <a:pPr marL="109728" lvl="0" indent="0" algn="just">
              <a:buNone/>
            </a:pP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официальной информационной системы должна использоваться и неформальная</a:t>
            </a:r>
            <a:r>
              <a:rPr lang="ru-RU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lvl="0" indent="0" algn="just">
              <a:buNone/>
            </a:pP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Последняя в отличие от формальной не связана структурными ограничениями и последовательностью отдельных операций.</a:t>
            </a:r>
          </a:p>
          <a:p>
            <a:pPr marL="109728" lvl="0" indent="0" algn="just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Аксиомой является тот факт, 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информация обладает только потенциальной возможностью стать полезной для пользователя. </a:t>
            </a:r>
            <a:endParaRPr lang="ru-RU" b="1" i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Действительная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 информации выявляется после ее использования, часто через несколько лет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lvl="0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единственно верный принцип (его придерживаются японские менеджеры) – не делить первичную информацию на нужную и ненужную, а собирать всю по интересующим вопросам. В органах государственного управления данное положение приобретает особенно глубокий смысл.</a:t>
            </a:r>
          </a:p>
          <a:p>
            <a:pPr marL="109728" indent="0">
              <a:buNone/>
            </a:pP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83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Среди технологических нововведений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обещающих рост производительности труда как рядовых сотрудников, так и руководящего звена, хотелось бы отметить новшество – 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возможности управления базами данных. </a:t>
            </a:r>
            <a:endParaRPr lang="ru-RU" b="1" i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базами данных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пакет программ, предназначенный для того, чтобы обеспечить системный и гибкий подход к организации данных и доступ к ним. Успешно работает технология, позволяющая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накапливать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данные в одной центральной базе и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сотрудников-специалистов к сведениям, относящимся к их компетенции.</a:t>
            </a:r>
          </a:p>
          <a:p>
            <a:pPr marL="109728" indent="0" algn="ctr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наряду с существующими «рецептами» повышения эффективности информационных потоков возникают информационные проблемы:</a:t>
            </a:r>
          </a:p>
          <a:p>
            <a:pPr lvl="0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виды информации с большим трудом поддаются количественной оценке (к примеру, мотивация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 способна учитывать только формальные информационные связи (в то время как большое значение имеют неформальные контакты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повышение гибкости информационных систем путем децентрализации, сфера их применения по-прежнему ограничена определенными внутренними и внешними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88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04867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 очевидно</a:t>
            </a:r>
            <a:r>
              <a:rPr lang="ru-RU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информационные системы, информационные технологии могут привести к повышению производительности </a:t>
            </a:r>
            <a:r>
              <a:rPr lang="ru-RU" sz="2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 </a:t>
            </a:r>
            <a:r>
              <a:rPr lang="ru-RU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lang="ru-RU" sz="2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sz="20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2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задействование технологии </a:t>
            </a:r>
            <a:r>
              <a:rPr lang="ru-RU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еще не успех, необходимо компетентное, энергичное, ответственное руководство. </a:t>
            </a:r>
            <a:endParaRPr lang="ru-RU" sz="20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0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 оценить </a:t>
            </a:r>
            <a:r>
              <a:rPr lang="ru-RU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предполагаемого использования информационной технологии с точки зрения организационной системы в целом. В свою очередь, ответственность и эффективность управления находятся в тесной взаимозависимости. </a:t>
            </a:r>
            <a:endParaRPr lang="ru-RU" sz="20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0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2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мотивационная субъектная составляющая эффективности управленческой деятельности. </a:t>
            </a:r>
            <a:endParaRPr lang="ru-RU" sz="20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Фиксируя </a:t>
            </a:r>
            <a:r>
              <a:rPr lang="ru-RU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эту взаимозависимость, </a:t>
            </a:r>
            <a:r>
              <a:rPr lang="ru-RU" sz="2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следующее ее </a:t>
            </a:r>
            <a:r>
              <a:rPr lang="ru-RU" sz="2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нацеленность и способность субъекта к эффективному (результативному) выполнению обязанностей и достижению целей его деятельности в соответствии с разделяемыми им общественными ценностями.</a:t>
            </a:r>
          </a:p>
          <a:p>
            <a:pPr marL="109728" indent="0">
              <a:lnSpc>
                <a:spcPct val="120000"/>
              </a:lnSpc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4156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ru-RU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обмена информацией можно выделить четыре базовых элемента:</a:t>
            </a:r>
            <a:endParaRPr lang="ru-RU" sz="28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3"/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ru-RU" sz="2800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Отправитель</a:t>
            </a:r>
            <a:r>
              <a:rPr lang="ru-RU" sz="2800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генерирующее идеи или собирающее информацию и передающее ее.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ru-RU" sz="2800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</a:t>
            </a:r>
            <a:r>
              <a:rPr lang="ru-RU" sz="28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собственно информация, закодированная с помощью символов.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8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sz="28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</a:t>
            </a:r>
            <a:r>
              <a:rPr lang="ru-RU" sz="2800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передачи информации.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ru-RU" sz="2800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</a:t>
            </a:r>
            <a:r>
              <a:rPr lang="ru-RU" sz="2800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которому предназначена информация и которое интерпретирует ее.</a:t>
            </a:r>
          </a:p>
          <a:p>
            <a:pPr marL="109728" indent="0" algn="just">
              <a:buNone/>
            </a:pP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начинается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формирования идеи или отбора информации. Отправитель решает, какую значимую идею или сообщение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сделать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обмена. К сожалению, многие попытки обмена информацией обрываются на этом же этапе, поскольку отправитель не тратит достаточного времени на обдумывание идеи.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47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1926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 3"/>
              <a:buChar char=""/>
            </a:pPr>
            <a:r>
              <a:rPr lang="ru-RU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Неудачное сообщение не станет лучше на глянцевой бумаге или от увеличения мощности громкоговорителя. </a:t>
            </a:r>
            <a:r>
              <a:rPr lang="ru-RU" b="1" i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Леймотив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этапа – не начинайте говорить, не начав думать» </a:t>
            </a:r>
          </a:p>
          <a:p>
            <a:pPr marL="109728" indent="0" algn="r">
              <a:lnSpc>
                <a:spcPct val="120000"/>
              </a:lnSpc>
              <a:buNone/>
            </a:pPr>
            <a:r>
              <a:rPr lang="ru-RU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 </a:t>
            </a:r>
            <a:r>
              <a:rPr lang="ru-RU" b="1" i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Девис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Нужно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идея еще не трансформирована в слова или не приобрела другой такой формы, в которой она послужит обмену информации. Отправитель решил только, какую именно концепцию он хочет сделать предметом обмена информацией. Чтобы осуществить процесс эффективно, он должен принять в расчет множество факторов. 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Руководители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неудовлетворительно обмениваются информацией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по отношению к ним именно так действует высшее руководство. </a:t>
            </a: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том, что руководители высшего звена часто служат ролевой моделью для поведения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подчиненных. Однако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находитесь в ином положении, чем ваше начальство.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вовсе необязательно действовать в том же духе, даже если это достаточно эффективно. Что в действительности необходимо, так это осознать, какие идеи предназначены к передаче до того, как вы отправляете сообщение, и быть уверенным в адекватности и уместности ваших идей с учетом конкретной ситуации и цели в соответствии с должностной инструкцией.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479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</a:t>
            </a: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регламентирующий производственные полномочия и обязанности работника. Разрабатываются должностные инструкции руководителями для своих непосредственных подчиненных. </a:t>
            </a: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руководитель УО на должности, находящиеся непосредственно в его компетенции. На остальные должности инструкции утверждаются соответствующими заместителями по функции. </a:t>
            </a: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экземпляр должностной инструкции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каждого работника хранится в отделе кадров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 руководителя подразделения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 работника. </a:t>
            </a: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необходимо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положением о подразделении. Качественно подготовленный комплект должностных инструкций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перекрывает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 функции подразделения и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 </a:t>
            </a: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распределяет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нагрузку между работниками с учетом уровня их квалификации. </a:t>
            </a: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давать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ясное представление о том, чем данная работа отличается от всех других работ. Ответственность за полноту наполнения организации должностными инструкциями лежит на кадровой службе. Качественно подготовленная должностная инструкция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информацию,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которая необходима в процессе управления персоналом.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932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– это руководство к действию для самого работника: она дает знание того, каких действий от него ожидают и по каким критериям будут оценивать результаты труда, представляет ориентиры для повышения уровня квалификации работника в рамках данной должности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Участие в обсуждении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должностной инструкции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возможность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работнику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влиять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условия, организацию, критерии оценки его труда.</a:t>
            </a:r>
          </a:p>
          <a:p>
            <a:pPr algn="just"/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–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проведения оценки результатов трудовой деятельности работника,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о его дальнейшем внутреннем движении и переподготовке (повышении, перемещении, увольнении, зачислении в резерв руководящих кадров, направлении на дополнительное обучение и т.п.).</a:t>
            </a:r>
          </a:p>
          <a:p>
            <a:pPr algn="just"/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</a:t>
            </a: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информацию для проведения обоснованного отбора работников при найме, оценке уровня соответствия кандидатов на вакантные должности.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769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97666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В-четвертых,</a:t>
            </a: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в коммерческом секторе используются при ранжировании работ (должностей) и последующей разработке внутрифирменных систем оплаты труда. В государственных структурах имеются в виду другие виды поощрения работников – предоставление путевок в санатории и дома отдыха, частичное или полное возмещение стоимости туристических путевок, направление на курсы повышения квалификации, включая зарубежные стажировки, участие в представительских компаниях, взаимодействие с зарубежными партнерами и т.д.</a:t>
            </a:r>
          </a:p>
          <a:p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В-пятых,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должностных инструкций (обязанностей, полномочий и т.п.) – один из источников информации для совершенствования организационной структуры, планирования мероприятий по повышению производительности труда.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242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46364"/>
            <a:ext cx="8229600" cy="5660927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разрабатывается на основе положения о работе подразделения. Обязанности работников должны вытекать из основных задач, решаемых подразделением.</a:t>
            </a:r>
          </a:p>
          <a:p>
            <a:pPr marL="109728" indent="0" algn="ctr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должна:</a:t>
            </a: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совокупность всех основных выполняемых работником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написана простым, понятным языком. Все пункты должны быть максимально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конкретными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гриф утверждения, дату, подпись работника об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должностная инструкция была не формальным документом, а действительно работала, она должна содержать информацию по следующим вопросам:</a:t>
            </a: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структурного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должности (зачем она существует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подотчетность, место должности в рамках организационной структуры фирмы (кем руководит, кому подчиняется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должностных обязанностей, сгруппированных по функциональным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блокам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эффективности труда (количественные и/или качественные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48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организационно упорядоченная совокупность документов (массив документов) и </a:t>
            </a:r>
            <a:r>
              <a:rPr lang="ru-RU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информационно-коммуникационных технологий</a:t>
            </a:r>
            <a:r>
              <a:rPr lang="ru-RU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отвечающая </a:t>
            </a:r>
            <a:r>
              <a:rPr lang="ru-RU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 информационного обеспечения </a:t>
            </a:r>
            <a:r>
              <a:rPr lang="ru-RU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</a:t>
            </a:r>
            <a:r>
              <a:rPr lang="ru-RU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деятельностью </a:t>
            </a:r>
            <a:r>
              <a:rPr lang="ru-RU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учреждения.</a:t>
            </a:r>
            <a:endParaRPr lang="ru-RU" sz="3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3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</a:t>
            </a:r>
            <a:r>
              <a:rPr lang="ru-RU" i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система- 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21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должности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целесообразно, по возможности, сформулировать одним предложением, и в своем подтексте она должна содержать ответ на вопрос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что работнику платится заработная плата»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количество функциональных блоков и должностных обязанностей внутри каждого функционального блока не существует, однако на практике должностная инструкция считается содержательно наполненной, если выдерживается рамка из 6 –7 функциональных блоков, внутри каждого из которых приведены 6 – 7 должностных обязанностей.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833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 программа адаптации и ориентации работника на новом рабочем месте включает в себя несколько элементов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она должна быть хорошо спланирована</a:t>
            </a:r>
          </a:p>
          <a:p>
            <a:pPr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ее содержание должно быть ясным и понятным</a:t>
            </a:r>
          </a:p>
          <a:p>
            <a:pPr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письменные материалы, используемые в процессе адаптации работника, должны быть высокого качества</a:t>
            </a:r>
          </a:p>
          <a:p>
            <a:pPr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роли участников процесса адаптации должны быть строго определены </a:t>
            </a:r>
          </a:p>
          <a:p>
            <a:pPr marL="109728" indent="0" algn="just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должно быть уделено организации первого рабочего дня нового работника.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424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приведенном ниже вопроснике вам предоставлена возможность провести оценку подхода (сильные и слабые стороны) к адаптации сотрудников, который имеет место в вашей организации.</a:t>
            </a:r>
          </a:p>
          <a:p>
            <a:pPr marL="109728" indent="0" algn="ctr">
              <a:buNone/>
            </a:pP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раздел вопросника предполагает подсчет суммы очков по разделу, а затем подведение общего итога. При ответах на вопросы используйте следующую шкалу баллов:</a:t>
            </a:r>
            <a:endParaRPr lang="ru-RU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если утверждение, сформулированное в вопроснике, присутствует в вашей организации при проведении программ адаптации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если утверждение, сформулированное в вопроснике, присутствует в вашей организации в большинстве случаев для большинства работников при проведении программ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если утверждение, сформулированное в вопроснике, иногда используется в вашей организации для некоторых работников при проведении программ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если утверждение, сформулированное в вопроснике, не используется в вашей организации или оно вам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неизвестно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– если вы полностью не согласны с данным утверждением вопросника или при проведении программ адаптации следуете другой, прямо противоположной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79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ru-RU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</a:t>
            </a:r>
            <a:r>
              <a:rPr lang="ru-RU" sz="3200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endParaRPr lang="ru-RU" sz="3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Процедура ориентации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разработана и внедрена при поддержке высшего руководства, линейных руководителей среднего звена и отдела кадров.______ </a:t>
            </a: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(балл)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адаптации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(сокращение текучести кадров, увеличение производительности труда и т.д.) известны в вашей организации и ясно доведены до сведения коллектива и вновь принимаемых работников._____</a:t>
            </a:r>
          </a:p>
          <a:p>
            <a:pPr lvl="0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сотрудника и его введение в должность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специализированы по уровням иерархии и видам работников. Более подробно они проработаны для наиболее часто нанимаемых должностей. _____</a:t>
            </a: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Потребности, сомнения и страхи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принимаемых работников известны тем, кто проводит адаптацию и введение в должность. _____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577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sz="35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sz="35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5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</a:t>
            </a:r>
            <a:r>
              <a:rPr lang="ru-RU" sz="3500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sz="35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адаптации имеют показатели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можно оценить количественно или качественно, и концентрируются на освоении работником специальных знаний, навыков и умений. ______</a:t>
            </a:r>
          </a:p>
          <a:p>
            <a:pPr lvl="0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адаптации и введения в должность увязана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корпоративной культурой вашей организации через подробное доведение до работника миссии организации, ее видения перспективы, целей и приоритетов. _____</a:t>
            </a:r>
          </a:p>
          <a:p>
            <a:pPr lvl="0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адаптации и введения в должность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ясно представляют политику и процедуры, которые будут влиять на их производительность труда и качество работы. ______</a:t>
            </a:r>
          </a:p>
          <a:p>
            <a:pPr lvl="0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охраны труда и техники безопасности, гарантий и компенсаций, прав работн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иков в процессе адаптации сбалансированы с изложением обязанностей работников. ______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225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</a:t>
            </a:r>
            <a:r>
              <a:rPr lang="ru-RU" sz="3200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endParaRPr lang="ru-RU" sz="3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 Адаптация и введение в должность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занимают длительный период в испытательном сроке, а не являются однодневным мероприятием. Информация предоставляется сотруднику именно тогда, когда она ему необходима для выполнения своих должностных обязанностей.	</a:t>
            </a:r>
          </a:p>
          <a:p>
            <a:pPr algn="just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 Роль непосредственного руководителя в процессе адаптации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 описана, активна и проходит в тесном контакте с представителем отдела кадров._____</a:t>
            </a:r>
          </a:p>
          <a:p>
            <a:pPr lvl="0" algn="just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Работники, проходящие адаптацию,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знают, как найти материалы, необходимые для самостоятельного изучения. ______</a:t>
            </a:r>
          </a:p>
          <a:p>
            <a:pPr lvl="0" algn="just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выдаваемые сотруднику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отличаются полнотой и содержательностью. _____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609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sz="3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</a:t>
            </a:r>
            <a:r>
              <a:rPr lang="ru-RU" sz="3000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и действия</a:t>
            </a:r>
            <a:endParaRPr lang="ru-RU" sz="30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адаптации используются методы обучения взрослых.	</a:t>
            </a: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и введение в должность проводятся при активном участии самого нового работника.	</a:t>
            </a: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ряда должностей периодически привлекаются сторонние консультанты для обучения в процессе прохождения испытательного срока. ______</a:t>
            </a: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 адаптации и введения в должность вовлечена семья нового работника. ______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50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5. </a:t>
            </a:r>
            <a:r>
              <a:rPr lang="ru-RU" sz="3200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день</a:t>
            </a:r>
            <a:endParaRPr lang="ru-RU" sz="3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 по работе и рабочее место готовы к приходу нового сотрудника._____</a:t>
            </a: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Оптимистичное настроение нового работника стимулируют посредством различных мероприятий (официальные представления, обед с руководителем, экскурсия по организации), в которых участвуют непосредственный руководитель, коллеги и сотрудники отдела кадров._____</a:t>
            </a: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в первый день новый работник выполняет конкретную полезную работу, пусть и с посторонней помощью. _____</a:t>
            </a: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Работнику дается должностная инструкция и его знакомят со стандартами производительности труда, ожиданиями организации от его работы. _____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921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ru-RU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6. </a:t>
            </a:r>
            <a:r>
              <a:rPr lang="ru-RU" sz="3200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endParaRPr lang="ru-RU" sz="3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работников и их непосредственных руководителей просят высказать мнение о процедуре адаптации, введения в должность и испытательном сроке._____</a:t>
            </a: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адаптации оценивается участниками, руководителями верхнего и среднего звена и работниками отдела кадров на предмет ее эффективности и достижения поставленных целей. _____</a:t>
            </a: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испытательного срока новым сотрудникам дается информация об их работе (оценка) и проводятся специальные мероприятия для повышения производительности их труда. _____</a:t>
            </a:r>
          </a:p>
          <a:p>
            <a:pPr lvl="0" algn="just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Конечные результаты адаптации, оценки и испытательного срока оцениваются в официальном порядке. _____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455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8763" y="332656"/>
            <a:ext cx="8229600" cy="6120679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3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по разделам:</a:t>
            </a:r>
            <a:endParaRPr lang="ru-RU" sz="30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b="1" i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13–16 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баллов.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 программа адаптации по данному разделу проводится на хорошем уровне.</a:t>
            </a:r>
          </a:p>
          <a:p>
            <a:pPr marL="109728" indent="0" algn="just">
              <a:buNone/>
            </a:pP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9–12 баллов.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 программа адаптации по данному разделу нуждается в незначительных улучшениях.</a:t>
            </a:r>
          </a:p>
          <a:p>
            <a:pPr marL="109728" indent="0" algn="just">
              <a:buNone/>
            </a:pP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– 8 баллов</a:t>
            </a: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 программа адаптации по данному разделу непоследовательна и требует улучшения.</a:t>
            </a:r>
          </a:p>
          <a:p>
            <a:pPr marL="109728" indent="0" algn="just">
              <a:buNone/>
            </a:pP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5 баллов.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Вашу программу адаптации по данному разделу следует отправить в мусорную корзину и начать ее разработку сначала.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9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Любой 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управления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характеризуется:</a:t>
            </a:r>
          </a:p>
          <a:p>
            <a:pPr marL="109728" indent="0" algn="just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сохранением и переработкой информации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фиксирующей прошлый опыт деятельности каждого конкретного органа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получением информации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возможностях развития и функционирования объекта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получением информации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прошлых управленческих воздействий на объект (обратная связь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</a:t>
            </a:r>
            <a:r>
              <a:rPr lang="en-US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анализом полученной информации и принятием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его основе решений о необходимых упорядочивающих воздействиях на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397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sz="35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 целом по вопроснику:</a:t>
            </a:r>
            <a:endParaRPr lang="ru-RU" sz="35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b="1" i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96 баллов.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Поздравляем! У вас хорошая программа адаптации и вам не стоит тратить время на ее разработку и внедрение.</a:t>
            </a:r>
          </a:p>
          <a:p>
            <a:pPr marL="109728" indent="0" algn="just">
              <a:buNone/>
            </a:pP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48–71 балл.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Выясните, по каким разделам вы отстаете и уделите им внимание. Рекомендуем разработать и внедрить программу адаптации выборочно.</a:t>
            </a:r>
          </a:p>
          <a:p>
            <a:pPr marL="109728" indent="0" algn="just">
              <a:buNone/>
            </a:pP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– 47 баллов.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 программа адаптации требует серьезной модификации. Рекомендуем внедрить программу адаптации полностью.</a:t>
            </a:r>
          </a:p>
          <a:p>
            <a:pPr marL="109728" indent="0" algn="just">
              <a:buNone/>
            </a:pP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баллов.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должно быть стыдно за свою работу как руководителя, ибо вы не помогаете своей организации держаться на плаву и не «выжимаете» максимум из своих работников с первого дня их трудоустройства. Рекомендуем разработать и внедрить программу адаптации как можно скорее. Пока вы непроизводительно тратите фонд оплаты труда!</a:t>
            </a:r>
          </a:p>
        </p:txBody>
      </p:sp>
    </p:spTree>
    <p:extLst>
      <p:ext uri="{BB962C8B-B14F-4D97-AF65-F5344CB8AC3E}">
        <p14:creationId xmlns:p14="http://schemas.microsoft.com/office/powerpoint/2010/main" val="3589678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методы организации работы по информированию и обеспечению осведомленности работников учреждений образования на соответствующем этапе работы кадровой службы:</a:t>
            </a:r>
          </a:p>
          <a:p>
            <a:pPr lvl="0" algn="just"/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отбора </a:t>
            </a: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</a:t>
            </a:r>
            <a:endParaRPr lang="ru-RU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</a:t>
            </a: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endParaRPr lang="ru-RU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 с приказом и условиями Коллективного договора, Трудового договора</a:t>
            </a: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информирования об условиях профсоюзного </a:t>
            </a: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</a:t>
            </a:r>
            <a:endParaRPr lang="ru-RU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инструктажа по условиям охраны труда и техники </a:t>
            </a: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endParaRPr lang="ru-RU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с Правилами внутреннего распорядка, условиями и режимом </a:t>
            </a: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консультирования  по вопросам Законодательства о труде, принципах поощрения и условий льгот</a:t>
            </a: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хранения личного </a:t>
            </a: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  <a:endParaRPr lang="ru-RU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43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marL="109728" indent="0" algn="just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убедительно подтверждает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первичным для деятельности любого органа (подразделения, сотрудника)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информация. </a:t>
            </a:r>
            <a:endParaRPr lang="ru-RU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процессы, связанные с выполнением стоящих задач, наполнены операциями с информацией и ради информации. </a:t>
            </a:r>
            <a:endParaRPr lang="ru-RU" i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могут быть разделены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три равнозначные стадии:</a:t>
            </a:r>
          </a:p>
          <a:p>
            <a:pPr lvl="0" algn="just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получения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53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теории понятие 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</a:t>
            </a:r>
            <a:r>
              <a:rPr lang="en-US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разъяснение, изложение) определяется как сведения, передаваемые устным, письменным или другим способом (с помощью условных сигналов, технических средств и т.д.), в результате чего уменьшается или снимается неопределенность о характере и содержании полученного сообщения.</a:t>
            </a:r>
          </a:p>
          <a:p>
            <a:pPr marL="109728" indent="0" algn="ctr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используемая в организации управления, классифицируется:</a:t>
            </a:r>
          </a:p>
          <a:p>
            <a:pPr marL="109728" indent="0">
              <a:buNone/>
            </a:pP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обработки: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первичная, получаемая в результате наблюдения и фиксации фактов, имеющих отношение к деятельности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производная (вторичная, выводная, обобщенная), образующаяся путем переработки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функциональному предназначению: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служебная (производственная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управленческая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источникам получения: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гласная (открытая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конфиденциальная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60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одним критерием оценки качества информации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управлении служебной деятельностью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ее полнота, способность информации отражать все (или некоторые) стороны явлений, проблем, решений и других вопросов, о которых идет речь в сообщении. </a:t>
            </a: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показывает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ее соотношение со всей объективно существующей полезной информацией и степень обеспеченности задач прогноза (реализации других функций управления) достоверной исходной информацией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имеет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существенное значение и при доведении принятого решения до исполнителей (подчиненных), так как объем передаваемой информации должен позволять каждому из них уяснить цель (замысел) решения, свое место в ее достижении, задачи, которые предстоит решать, и условия их выполнения.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36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совокупность информационных ресурсов (банков данных), средств, методов и технологий сбора, обработки, накопления и выдачи информации (информационная и информационно-справочная работа), используемых в интересах деятельности УО.</a:t>
            </a:r>
          </a:p>
          <a:p>
            <a:pPr marL="109728" indent="0" algn="just">
              <a:buNone/>
            </a:pPr>
            <a:endParaRPr lang="ru-RU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один из видов обеспечения процесса управления и непосредственно самой служебной деятельности (наряду с методическим, 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психолого-педагогическом, материально-техническим, организационно-управленческим и административно-хозяйственным направлением).</a:t>
            </a: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основная задача информационного обеспечения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вопросах организации управления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предоставлении субъектам управления информации, необходимой для реализации конкретных функций управления, и, прежде всего, в интересах выработки и реализации эффективных управленческих решений.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07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</a:t>
            </a: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работа </a:t>
            </a:r>
            <a:r>
              <a:rPr lang="ru-RU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управленческий труд по обеспечению соответствующих должностных лиц сведениями, необходимыми для решения возложенных на них служебных задач.</a:t>
            </a:r>
            <a:endParaRPr lang="ru-RU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является базой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которой строится управленческая деятельность государственного аппарата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рассматривать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некую совокупность различных сообщений, сведений, данных о соответствующих предметах, явлениях, процессах, отношениях и т.д. </a:t>
            </a:r>
            <a:endParaRPr lang="ru-RU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будучи собранными, систематизированными и преобразованными в пригодную для использования форму, </a:t>
            </a:r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играют в управлении исключительную роль.</a:t>
            </a:r>
          </a:p>
          <a:p>
            <a:pPr marL="109728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06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04867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1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информации как к средству повышения эффективности государственного управления предъявляются следующие требования: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100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</a:t>
            </a:r>
            <a:r>
              <a:rPr lang="ru-RU" sz="2100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стратегический ресурс. </a:t>
            </a:r>
            <a:r>
              <a:rPr lang="ru-RU" sz="21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должна быть полной, актуальной, достоверной, охватывать весь спектр интересующих УО проблем, собираться регулярно, с определенной периодичностью и в необходимых </a:t>
            </a:r>
            <a:r>
              <a:rPr lang="ru-RU" sz="21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объемах.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100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100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отвечать комбинации целей, которые ставит управленческая структура, с теми средствами, которыми она намерена их добиваться.</a:t>
            </a:r>
            <a:r>
              <a:rPr lang="ru-RU" sz="2100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качественность и достаточность позволяют УО иметь перед собой действенный план, определять реальные и точные цели управленческих </a:t>
            </a:r>
            <a:r>
              <a:rPr lang="ru-RU" sz="21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воздействий.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100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</a:t>
            </a:r>
            <a:r>
              <a:rPr lang="ru-RU" sz="2100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обработка, аккумулирование и экспертиза</a:t>
            </a:r>
            <a:r>
              <a:rPr lang="ru-RU" sz="2100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Говоря о функциональных </a:t>
            </a:r>
            <a:r>
              <a:rPr lang="ru-RU" sz="21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обязанностях, </a:t>
            </a:r>
            <a:r>
              <a:rPr lang="ru-RU" sz="21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</a:t>
            </a:r>
            <a:r>
              <a:rPr lang="ru-RU" sz="21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1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1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отслеживание </a:t>
            </a:r>
            <a:r>
              <a:rPr lang="ru-RU" sz="21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sz="21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1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классификацию информации по конкретному </a:t>
            </a:r>
            <a:r>
              <a:rPr lang="ru-RU" sz="21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вопросу</a:t>
            </a:r>
            <a:endParaRPr lang="ru-RU" sz="21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1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систематизацию оценок конкретной </a:t>
            </a:r>
            <a:r>
              <a:rPr lang="ru-RU" sz="21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sz="21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1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первичных </a:t>
            </a:r>
            <a:r>
              <a:rPr lang="ru-RU" sz="21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выводов</a:t>
            </a:r>
            <a:endParaRPr lang="ru-RU" sz="21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837699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1580</TotalTime>
  <Words>2077</Words>
  <Application>Microsoft Office PowerPoint</Application>
  <PresentationFormat>Экран (4:3)</PresentationFormat>
  <Paragraphs>169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Открытая</vt:lpstr>
      <vt:lpstr>  Формы и методы организации по формированию и обеспечению осведомленности работников      </vt:lpstr>
      <vt:lpstr>Информационная система-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Формы и методы организации по формированию и обеспечению осведомленности работников      </dc:title>
  <dc:creator>administrator</dc:creator>
  <cp:lastModifiedBy>administrator</cp:lastModifiedBy>
  <cp:revision>13</cp:revision>
  <dcterms:created xsi:type="dcterms:W3CDTF">2016-04-06T07:08:13Z</dcterms:created>
  <dcterms:modified xsi:type="dcterms:W3CDTF">2016-04-11T13:28:30Z</dcterms:modified>
</cp:coreProperties>
</file>